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2012 - 2013 гг.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2013 -2014 гг.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53728"/>
        <c:axId val="38955264"/>
      </c:barChart>
      <c:catAx>
        <c:axId val="38953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8955264"/>
        <c:crosses val="autoZero"/>
        <c:auto val="1"/>
        <c:lblAlgn val="ctr"/>
        <c:lblOffset val="100"/>
        <c:noMultiLvlLbl val="0"/>
      </c:catAx>
      <c:valAx>
        <c:axId val="3895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53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C92EF-D07C-4D1A-8D58-EAAEDD870ED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B0961-B0CF-4AAF-80E8-1EA671AB7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9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9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3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6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0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8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0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4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3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1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7F4B-2F94-4E73-81B0-1355AD0EBD97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0873-9EC0-450E-938F-9DB3C236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8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24744"/>
            <a:ext cx="642187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математических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способностей детей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через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дидактические игры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73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Дидактический игровой      материал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29577" y="943390"/>
            <a:ext cx="2303611" cy="396530"/>
          </a:xfrm>
          <a:prstGeom prst="flowChartAlternateProcess">
            <a:avLst/>
          </a:prstGeom>
          <a:gradFill rotWithShape="1">
            <a:gsLst>
              <a:gs pos="0">
                <a:srgbClr val="CCFF99"/>
              </a:gs>
              <a:gs pos="50000">
                <a:srgbClr val="99FF66"/>
              </a:gs>
              <a:gs pos="100000">
                <a:srgbClr val="CCFF99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4BAD83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8000"/>
                </a:solidFill>
                <a:latin typeface="Arial Black" pitchFamily="34" charset="0"/>
              </a:rPr>
              <a:t>Развлечения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171274" y="927884"/>
            <a:ext cx="2376488" cy="863600"/>
          </a:xfrm>
          <a:prstGeom prst="flowChartAlternateProcess">
            <a:avLst/>
          </a:prstGeom>
          <a:gradFill rotWithShape="1">
            <a:gsLst>
              <a:gs pos="0">
                <a:srgbClr val="FFCC00"/>
              </a:gs>
              <a:gs pos="100000">
                <a:srgbClr val="FFFF66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C7573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FF0000"/>
              </a:buClr>
            </a:pPr>
            <a:r>
              <a:rPr lang="ru-RU" sz="1400">
                <a:solidFill>
                  <a:srgbClr val="008000"/>
                </a:solidFill>
                <a:latin typeface="Arial Black" pitchFamily="34" charset="0"/>
              </a:rPr>
              <a:t>Дидактические игры </a:t>
            </a:r>
          </a:p>
          <a:p>
            <a:pPr algn="ctr">
              <a:buClr>
                <a:srgbClr val="FF0000"/>
              </a:buClr>
            </a:pPr>
            <a:r>
              <a:rPr lang="ru-RU" sz="1400">
                <a:solidFill>
                  <a:srgbClr val="008000"/>
                </a:solidFill>
                <a:latin typeface="Arial Black" pitchFamily="34" charset="0"/>
              </a:rPr>
              <a:t>и упражнения 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23527" y="2203971"/>
            <a:ext cx="2808287" cy="1800225"/>
          </a:xfrm>
          <a:prstGeom prst="flowChartAlternateProcess">
            <a:avLst/>
          </a:prstGeom>
          <a:gradFill rotWithShape="1">
            <a:gsLst>
              <a:gs pos="0">
                <a:srgbClr val="CCFF99"/>
              </a:gs>
              <a:gs pos="50000">
                <a:srgbClr val="99FF66"/>
              </a:gs>
              <a:gs pos="100000">
                <a:srgbClr val="CCFF99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4BAD83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Загадки, стихи, задачи,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шутки, сказки, театры.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«Геометрическая мозаика»,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«Конструктор»,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«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Танграмм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137743" y="2519064"/>
            <a:ext cx="2663825" cy="1368425"/>
          </a:xfrm>
          <a:prstGeom prst="flowChartAlternateProcess">
            <a:avLst/>
          </a:prstGeom>
          <a:gradFill rotWithShape="1">
            <a:gsLst>
              <a:gs pos="0">
                <a:srgbClr val="FFCC00"/>
              </a:gs>
              <a:gs pos="100000">
                <a:srgbClr val="FFFF66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C7573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С наглядным материалом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Словесные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83756" y="2203971"/>
            <a:ext cx="2376488" cy="165735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rgbClr val="BB75FB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B363D3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Arial Black" pitchFamily="34" charset="0"/>
              </a:rPr>
              <a:t>Математические 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Arial Black" pitchFamily="34" charset="0"/>
              </a:rPr>
              <a:t>(логические) 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Arial Black" pitchFamily="34" charset="0"/>
              </a:rPr>
              <a:t>игры,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Arial Black" pitchFamily="34" charset="0"/>
              </a:rPr>
              <a:t> задачи, упражнения.</a:t>
            </a:r>
          </a:p>
          <a:p>
            <a:pPr algn="ctr"/>
            <a:endParaRPr lang="ru-RU" sz="1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383756" y="4797152"/>
            <a:ext cx="2592388" cy="6477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rgbClr val="BB75FB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B363D3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Лото, шашки.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Словесные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511130" y="1484784"/>
            <a:ext cx="468066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05" y="1865833"/>
            <a:ext cx="5302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4044993"/>
            <a:ext cx="5302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5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852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/>
                <a:ea typeface="+mj-ea"/>
                <a:cs typeface="+mj-cs"/>
              </a:rPr>
              <a:t>Предметно –развивающая среда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7171" name="Picture 3" descr="L:\оформление\IMG_1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8595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76672"/>
            <a:ext cx="3546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73069626"/>
              </p:ext>
            </p:extLst>
          </p:nvPr>
        </p:nvGraphicFramePr>
        <p:xfrm>
          <a:off x="1547664" y="1196752"/>
          <a:ext cx="7376492" cy="423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7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5495" y="190849"/>
            <a:ext cx="4291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Кружковая работа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76284" y="673824"/>
            <a:ext cx="2695529" cy="2230416"/>
          </a:xfrm>
          <a:prstGeom prst="flowChartAlternateProcess">
            <a:avLst/>
          </a:prstGeom>
          <a:solidFill>
            <a:srgbClr val="CC66FF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Величина: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«Мальчики»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«стручок гороха»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«Отгадай, что такое»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«Зоопарк»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«Кто скорее свернет ленту»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и т.д.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srgbClr val="3319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9388" y="2924175"/>
            <a:ext cx="2892425" cy="1941513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rgbClr val="BB75FB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B363D3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85738" indent="-185738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Форма предметов:</a:t>
            </a:r>
          </a:p>
          <a:p>
            <a:pPr marL="185738" indent="-18573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4D2600"/>
                </a:solidFill>
                <a:latin typeface="Times New Roman" pitchFamily="18" charset="0"/>
              </a:rPr>
              <a:t>«Льдинка»</a:t>
            </a:r>
          </a:p>
          <a:p>
            <a:pPr marL="185738" indent="-18573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4D2600"/>
                </a:solidFill>
                <a:latin typeface="Times New Roman" pitchFamily="18" charset="0"/>
              </a:rPr>
              <a:t>«Цветные автомобили»</a:t>
            </a:r>
          </a:p>
          <a:p>
            <a:pPr marL="185738" indent="-18573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4D2600"/>
                </a:solidFill>
                <a:latin typeface="Times New Roman" pitchFamily="18" charset="0"/>
              </a:rPr>
              <a:t>«Конструктор»</a:t>
            </a:r>
          </a:p>
          <a:p>
            <a:pPr marL="185738" indent="-185738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1400" dirty="0">
                <a:solidFill>
                  <a:srgbClr val="4D2600"/>
                </a:solidFill>
                <a:latin typeface="Times New Roman" pitchFamily="18" charset="0"/>
              </a:rPr>
              <a:t>и т.д.</a:t>
            </a:r>
          </a:p>
          <a:p>
            <a:pPr marL="185738" indent="-185738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endParaRPr lang="ru-RU" sz="1400" dirty="0">
              <a:solidFill>
                <a:srgbClr val="4D2600"/>
              </a:solidFill>
              <a:latin typeface="Times New Roman" pitchFamily="18" charset="0"/>
            </a:endParaRPr>
          </a:p>
        </p:txBody>
      </p:sp>
      <p:grpSp>
        <p:nvGrpSpPr>
          <p:cNvPr id="8" name="Группа 16"/>
          <p:cNvGrpSpPr>
            <a:grpSpLocks/>
          </p:cNvGrpSpPr>
          <p:nvPr/>
        </p:nvGrpSpPr>
        <p:grpSpPr bwMode="auto">
          <a:xfrm>
            <a:off x="3237670" y="1016000"/>
            <a:ext cx="2735263" cy="3816350"/>
            <a:chOff x="3122613" y="654050"/>
            <a:chExt cx="2735262" cy="2735263"/>
          </a:xfrm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3122613" y="654050"/>
              <a:ext cx="2735262" cy="2735263"/>
            </a:xfrm>
            <a:prstGeom prst="ellipse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33CC3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Tahoma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3500438" y="1000125"/>
              <a:ext cx="2016125" cy="2014538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993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Tahoma" pitchFamily="34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3879850" y="1384300"/>
              <a:ext cx="1223963" cy="1223963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BB75F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2800" b="1" i="1">
                  <a:latin typeface="Tahoma" pitchFamily="34" charset="0"/>
                </a:rPr>
                <a:t>«Веселая</a:t>
              </a:r>
            </a:p>
            <a:p>
              <a:pPr algn="ctr"/>
              <a:r>
                <a:rPr lang="ru-RU" sz="2800" b="1" i="1">
                  <a:latin typeface="Tahoma" pitchFamily="34" charset="0"/>
                </a:rPr>
                <a:t>математика»</a:t>
              </a:r>
            </a:p>
          </p:txBody>
        </p:sp>
      </p:grp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978226" y="1268760"/>
            <a:ext cx="3096530" cy="1946337"/>
          </a:xfrm>
          <a:prstGeom prst="flowChartAlternateProcess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Ориентировка 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пространстве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«Что где находится»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«Назови соседей»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«Телефон»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3319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и т.д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979131" y="3398887"/>
            <a:ext cx="3095625" cy="2076450"/>
          </a:xfrm>
          <a:prstGeom prst="flowChartAlternateProcess">
            <a:avLst/>
          </a:prstGeom>
          <a:gradFill rotWithShape="1">
            <a:gsLst>
              <a:gs pos="0">
                <a:srgbClr val="FFCC00"/>
              </a:gs>
              <a:gs pos="100000">
                <a:srgbClr val="FFFF66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C7573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71463" indent="-187325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Количество и счет:</a:t>
            </a:r>
          </a:p>
          <a:p>
            <a:pPr marL="271463" indent="-187325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«Сколько»</a:t>
            </a:r>
          </a:p>
          <a:p>
            <a:pPr marL="271463" indent="-187325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«Рассеянный художник»</a:t>
            </a:r>
          </a:p>
          <a:p>
            <a:pPr marL="271463" indent="-187325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«Живые цифры»</a:t>
            </a:r>
          </a:p>
          <a:p>
            <a:pPr marL="271463" indent="-187325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и т.д.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580320" y="4848658"/>
            <a:ext cx="4392613" cy="1684338"/>
          </a:xfrm>
          <a:prstGeom prst="flowChartAlternateProcess">
            <a:avLst/>
          </a:prstGeom>
          <a:gradFill rotWithShape="1">
            <a:gsLst>
              <a:gs pos="0">
                <a:srgbClr val="CCFF99"/>
              </a:gs>
              <a:gs pos="50000">
                <a:srgbClr val="99FF66"/>
              </a:gs>
              <a:gs pos="100000">
                <a:srgbClr val="CCFF99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rgbClr val="4BAD83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600200" lvl="3" indent="-228600">
              <a:buClr>
                <a:srgbClr val="CC0000"/>
              </a:buClr>
              <a:buFont typeface="Wingdings" pitchFamily="2" charset="2"/>
              <a:buNone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Ориентировка во времени:</a:t>
            </a:r>
          </a:p>
          <a:p>
            <a:pPr marL="1600200" lvl="3" indent="-228600">
              <a:buClr>
                <a:srgbClr val="CC0000"/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«Часы»</a:t>
            </a:r>
          </a:p>
          <a:p>
            <a:pPr marL="1600200" lvl="3" indent="-228600">
              <a:buClr>
                <a:srgbClr val="CC0000"/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«Живая неделя»</a:t>
            </a:r>
          </a:p>
          <a:p>
            <a:pPr marL="1600200" lvl="3" indent="-228600">
              <a:buClr>
                <a:srgbClr val="CC0000"/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«Режим дня»</a:t>
            </a:r>
          </a:p>
          <a:p>
            <a:pPr marL="1600200" lvl="3" indent="-228600">
              <a:buClr>
                <a:srgbClr val="CC0000"/>
              </a:buClr>
              <a:buFont typeface="Wingdings" pitchFamily="2" charset="2"/>
              <a:buNone/>
            </a:pPr>
            <a:r>
              <a:rPr lang="ru-RU" b="1" i="1" dirty="0">
                <a:solidFill>
                  <a:srgbClr val="4D2600"/>
                </a:solidFill>
                <a:latin typeface="Times New Roman" pitchFamily="18" charset="0"/>
              </a:rPr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val="32391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3" grpId="0" animBg="1" autoUpdateAnimBg="0"/>
      <p:bldP spid="1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400002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Используя </a:t>
            </a:r>
            <a:r>
              <a:rPr lang="ru-RU" sz="20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работе  дидактические игры, </a:t>
            </a:r>
            <a:r>
              <a:rPr lang="ru-RU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повышается </a:t>
            </a:r>
            <a:r>
              <a:rPr lang="ru-RU" sz="20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непрерывного образовательного процесса. Дидактические игры способствуют </a:t>
            </a:r>
            <a:r>
              <a:rPr lang="ru-RU" sz="20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развитию памяти, мышления у детей, оказывая огромное влияние на умственное развитие ребенка. Дети достигают больших результатов, становятся активными, самостоятельными, используют свои интеллектуальные способности в окружающей действительности, в </a:t>
            </a:r>
            <a:r>
              <a:rPr lang="ru-RU" sz="2000" b="1" ker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общении </a:t>
            </a:r>
            <a:r>
              <a:rPr lang="ru-RU" sz="20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0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взрослыми и сверстниками, что помогает успешному усвоению </a:t>
            </a:r>
            <a:r>
              <a:rPr lang="ru-RU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материала и дальнейшему обучению в школе.</a:t>
            </a:r>
            <a:endParaRPr lang="ru-RU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7914" y="476672"/>
            <a:ext cx="251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Вывод: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05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6984" y="620688"/>
            <a:ext cx="45576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нимание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9286" y="5589240"/>
            <a:ext cx="5566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детский сад № 10 г. Татарск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5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4071" y="692696"/>
            <a:ext cx="826700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Цель: </a:t>
            </a:r>
            <a:r>
              <a:rPr lang="ru-RU" sz="44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 условий </a:t>
            </a:r>
          </a:p>
          <a:p>
            <a:r>
              <a:rPr lang="ru-RU" sz="44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формирования </a:t>
            </a:r>
          </a:p>
          <a:p>
            <a:r>
              <a:rPr lang="ru-RU" sz="44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детей элементарных </a:t>
            </a:r>
          </a:p>
          <a:p>
            <a:r>
              <a:rPr lang="ru-RU" sz="44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математических способностей </a:t>
            </a:r>
          </a:p>
          <a:p>
            <a:r>
              <a:rPr lang="ru-RU" sz="44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через дидактические игры.</a:t>
            </a:r>
            <a:endParaRPr lang="ru-RU" sz="44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56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643" y="-112714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8240" y="404664"/>
            <a:ext cx="1912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66467" y="404664"/>
            <a:ext cx="3357586" cy="142876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59500"/>
                </a:srgbClr>
              </a:gs>
              <a:gs pos="70000">
                <a:srgbClr val="FF0300">
                  <a:alpha val="37000"/>
                </a:srgbClr>
              </a:gs>
              <a:gs pos="100000">
                <a:srgbClr val="4D0808">
                  <a:alpha val="10001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Виды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99546" y="1920378"/>
            <a:ext cx="3714750" cy="644525"/>
          </a:xfrm>
          <a:prstGeom prst="flowChartAlternateProcess">
            <a:avLst/>
          </a:prstGeom>
          <a:gradFill rotWithShape="1">
            <a:gsLst>
              <a:gs pos="0">
                <a:srgbClr val="FFFFCC">
                  <a:alpha val="50000"/>
                </a:srgbClr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Образовательные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08968" y="3144043"/>
            <a:ext cx="3689350" cy="576263"/>
          </a:xfrm>
          <a:prstGeom prst="flowChartAlternateProcess">
            <a:avLst/>
          </a:prstGeom>
          <a:gradFill rotWithShape="1">
            <a:gsLst>
              <a:gs pos="0">
                <a:srgbClr val="FFFFCC">
                  <a:alpha val="50000"/>
                </a:srgbClr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Развивающие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45480" y="4077072"/>
            <a:ext cx="3652838" cy="576263"/>
          </a:xfrm>
          <a:prstGeom prst="flowChartAlternateProcess">
            <a:avLst/>
          </a:prstGeom>
          <a:gradFill rotWithShape="1">
            <a:gsLst>
              <a:gs pos="0">
                <a:srgbClr val="FFFFCC">
                  <a:alpha val="50000"/>
                </a:srgbClr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Воспитательные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5673" y="1786106"/>
            <a:ext cx="408078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575"/>
              </a:lnSpc>
              <a:buFont typeface="Wingdings"/>
              <a:buChar char=""/>
              <a:tabLst>
                <a:tab pos="2286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Формировать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познавательные возможности, любознательность;</a:t>
            </a:r>
            <a:endParaRPr lang="ru-RU" sz="16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ts val="1575"/>
              </a:lnSpc>
              <a:buFont typeface="Wingdings"/>
              <a:buChar char=""/>
              <a:tabLst>
                <a:tab pos="2286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Формировать системы элементарных математических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представлений</a:t>
            </a:r>
            <a:endParaRPr lang="ru-RU" sz="1600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7766" y="2996952"/>
            <a:ext cx="413552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575"/>
              </a:lnSpc>
              <a:spcBef>
                <a:spcPts val="500"/>
              </a:spcBef>
              <a:spcAft>
                <a:spcPts val="1200"/>
              </a:spcAft>
              <a:buFont typeface="Wingdings"/>
              <a:buChar char=""/>
              <a:tabLst>
                <a:tab pos="2286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развивать у детей психические процессы: воображение, восприятие, внимание, речь, память, мышление через дидактические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игры </a:t>
            </a:r>
            <a:endParaRPr lang="ru-RU" sz="1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4082" y="4293096"/>
            <a:ext cx="417349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575"/>
              </a:lnSpc>
              <a:buFont typeface="Wingdings"/>
              <a:buChar char=""/>
              <a:tabLst>
                <a:tab pos="228600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воспитывать качества личности ребёнка: самостоятельность, активность, наблюдательность, целеустремлённость.</a:t>
            </a:r>
            <a:endParaRPr lang="ru-RU" sz="1600" b="1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34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04664"/>
            <a:ext cx="3550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Принципы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327994"/>
            <a:ext cx="74168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систематичность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  в процессе проведения дидактических игр, как на занятиях, так и в свободной деятельности детей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</a:p>
          <a:p>
            <a:pPr lvl="0" algn="just">
              <a:tabLst>
                <a:tab pos="228600" algn="l"/>
              </a:tabLst>
            </a:pPr>
            <a:endParaRPr lang="ru-RU" sz="16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228600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2. </a:t>
            </a:r>
            <a:r>
              <a:rPr lang="ru-RU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соответствие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игрового материала возрастным особенностям детей своей группы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</a:p>
          <a:p>
            <a:pPr lvl="0" algn="just">
              <a:tabLst>
                <a:tab pos="228600" algn="l"/>
              </a:tabLst>
            </a:pPr>
            <a:endParaRPr lang="ru-RU" sz="16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228600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3.  </a:t>
            </a:r>
            <a:r>
              <a:rPr lang="ru-RU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индивидуальный </a:t>
            </a: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подход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 к ребёнку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</a:p>
          <a:p>
            <a:pPr lvl="0" algn="just">
              <a:tabLst>
                <a:tab pos="228600" algn="l"/>
              </a:tabLst>
            </a:pPr>
            <a:endParaRPr lang="ru-RU" sz="16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 algn="just">
              <a:tabLst>
                <a:tab pos="228600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4. </a:t>
            </a:r>
            <a:r>
              <a:rPr lang="ru-RU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последовательность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и</a:t>
            </a:r>
            <a:r>
              <a:rPr lang="ru-RU" b="1" i="1" u="sng" dirty="0">
                <a:solidFill>
                  <a:srgbClr val="0070C0"/>
                </a:solidFill>
                <a:latin typeface="Times New Roman"/>
                <a:ea typeface="Times New Roman"/>
              </a:rPr>
              <a:t> постепенность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 усложнения материала от простого к более сложному.</a:t>
            </a:r>
            <a:endParaRPr lang="ru-RU" sz="1600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7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586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ru-RU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Формы работы</a:t>
            </a:r>
            <a:endParaRPr lang="ru-RU" sz="4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29224" y="1150865"/>
            <a:ext cx="4105275" cy="2520950"/>
          </a:xfrm>
          <a:prstGeom prst="ellipse">
            <a:avLst/>
          </a:prstGeom>
          <a:solidFill>
            <a:srgbClr val="92D050"/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Фронтальные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572000" y="2672540"/>
            <a:ext cx="4392612" cy="2449512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Индивидуальные </a:t>
            </a:r>
            <a:endParaRPr kumimoji="0" lang="ru-RU" sz="2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1560" y="2849307"/>
            <a:ext cx="4321175" cy="2305050"/>
          </a:xfrm>
          <a:prstGeom prst="ellipse">
            <a:avLst/>
          </a:prstGeom>
          <a:solidFill>
            <a:srgbClr val="009999"/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Подгрупповые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3270" y="404664"/>
            <a:ext cx="3597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Система работы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9439"/>
            <a:ext cx="763284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800" b="1" i="1" kern="0" dirty="0">
                <a:solidFill>
                  <a:srgbClr val="000000"/>
                </a:solidFill>
                <a:latin typeface="Sylfaen" pitchFamily="18" charset="0"/>
              </a:rPr>
              <a:t>Величина и форма      предметов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800" b="1" i="1" kern="0" dirty="0">
                <a:solidFill>
                  <a:srgbClr val="000000"/>
                </a:solidFill>
                <a:latin typeface="Sylfaen" pitchFamily="18" charset="0"/>
              </a:rPr>
              <a:t>Пространственные и временные ориентиры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4800" b="1" i="1" kern="0" dirty="0">
                <a:solidFill>
                  <a:srgbClr val="000000"/>
                </a:solidFill>
                <a:latin typeface="Sylfaen" pitchFamily="18" charset="0"/>
              </a:rPr>
              <a:t>Количество и счет</a:t>
            </a:r>
          </a:p>
        </p:txBody>
      </p:sp>
    </p:spTree>
    <p:extLst>
      <p:ext uri="{BB962C8B-B14F-4D97-AF65-F5344CB8AC3E}">
        <p14:creationId xmlns:p14="http://schemas.microsoft.com/office/powerpoint/2010/main" val="32976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384376" cy="295232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3744416" cy="29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2713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456384" cy="302433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32175"/>
            <a:ext cx="3816424" cy="28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55849"/>
            <a:ext cx="937577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80166" y="2492896"/>
            <a:ext cx="3228975" cy="1792287"/>
          </a:xfrm>
          <a:prstGeom prst="roundRect">
            <a:avLst/>
          </a:prstGeom>
          <a:solidFill>
            <a:srgbClr val="D18DD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1" u="sng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Методы и приемы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2852738"/>
            <a:ext cx="2486025" cy="1223962"/>
          </a:xfrm>
          <a:prstGeom prst="roundRect">
            <a:avLst/>
          </a:prstGeom>
          <a:solidFill>
            <a:srgbClr val="D18DD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Наглядный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04248" y="2708795"/>
            <a:ext cx="2195512" cy="1360487"/>
          </a:xfrm>
          <a:prstGeom prst="roundRect">
            <a:avLst/>
          </a:prstGeom>
          <a:solidFill>
            <a:srgbClr val="D18DD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Словесный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21517" y="4653136"/>
            <a:ext cx="3276600" cy="1571625"/>
          </a:xfrm>
          <a:prstGeom prst="roundRect">
            <a:avLst>
              <a:gd name="adj" fmla="val 50000"/>
            </a:avLst>
          </a:prstGeom>
          <a:solidFill>
            <a:srgbClr val="D18DD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Демонстрационный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653136"/>
            <a:ext cx="4752181" cy="1224136"/>
          </a:xfrm>
          <a:prstGeom prst="roundRect">
            <a:avLst>
              <a:gd name="adj" fmla="val 50000"/>
            </a:avLst>
          </a:prstGeom>
          <a:solidFill>
            <a:srgbClr val="D18DD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Решение проблемно-игровых и поисковых ситуаций</a:t>
            </a:r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2713646" y="3236131"/>
            <a:ext cx="431057" cy="39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371" y="3247436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2084">
            <a:off x="6339806" y="4150067"/>
            <a:ext cx="4635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4166">
            <a:off x="2803846" y="4202286"/>
            <a:ext cx="4635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713644" y="1772816"/>
            <a:ext cx="1066268" cy="7200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11188" y="476250"/>
            <a:ext cx="8281987" cy="1439863"/>
          </a:xfrm>
          <a:prstGeom prst="roundRect">
            <a:avLst/>
          </a:prstGeom>
          <a:solidFill>
            <a:srgbClr val="D18DD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Сочетание игровой и практической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05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335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13</cp:revision>
  <dcterms:created xsi:type="dcterms:W3CDTF">2015-02-01T06:50:23Z</dcterms:created>
  <dcterms:modified xsi:type="dcterms:W3CDTF">2015-02-10T16:10:55Z</dcterms:modified>
</cp:coreProperties>
</file>